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5" r:id="rId3"/>
    <p:sldId id="257" r:id="rId4"/>
    <p:sldId id="266" r:id="rId5"/>
    <p:sldId id="269" r:id="rId6"/>
    <p:sldId id="262" r:id="rId7"/>
    <p:sldId id="259" r:id="rId8"/>
    <p:sldId id="258" r:id="rId9"/>
    <p:sldId id="268" r:id="rId10"/>
    <p:sldId id="267" r:id="rId11"/>
    <p:sldId id="260" r:id="rId12"/>
    <p:sldId id="264" r:id="rId13"/>
    <p:sldId id="261"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9" autoAdjust="0"/>
    <p:restoredTop sz="80796" autoAdjust="0"/>
  </p:normalViewPr>
  <p:slideViewPr>
    <p:cSldViewPr snapToGrid="0">
      <p:cViewPr varScale="1">
        <p:scale>
          <a:sx n="52" d="100"/>
          <a:sy n="52" d="100"/>
        </p:scale>
        <p:origin x="58"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D6C733-6ED8-4428-B19D-8F849155FEC1}" type="datetimeFigureOut">
              <a:rPr lang="en-US" smtClean="0"/>
              <a:t>7/24/2017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0736-9FE3-452E-9351-A62CCD971CCA}" type="slidenum">
              <a:rPr lang="en-US" smtClean="0"/>
              <a:t>‹#›</a:t>
            </a:fld>
            <a:endParaRPr lang="en-US"/>
          </a:p>
        </p:txBody>
      </p:sp>
    </p:spTree>
    <p:extLst>
      <p:ext uri="{BB962C8B-B14F-4D97-AF65-F5344CB8AC3E}">
        <p14:creationId xmlns:p14="http://schemas.microsoft.com/office/powerpoint/2010/main" val="4077149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a:t>
            </a:r>
            <a:r>
              <a:rPr lang="en-US" baseline="0" dirty="0"/>
              <a:t> work we present benchmarking algorithms for a novel approach towards mapping of  tissue and vasculature </a:t>
            </a:r>
            <a:r>
              <a:rPr lang="en-US" dirty="0"/>
              <a:t>based on moving and measuring magnetic particles that are commanded by a global uniform input such as an MRI. The </a:t>
            </a:r>
            <a:r>
              <a:rPr lang="en-US" baseline="0" dirty="0"/>
              <a:t>red particles which represent the micro particles  need to visit frontier cells in blue in order to cover them or explore them. </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1</a:t>
            </a:fld>
            <a:endParaRPr lang="en-US"/>
          </a:p>
        </p:txBody>
      </p:sp>
    </p:spTree>
    <p:extLst>
      <p:ext uri="{BB962C8B-B14F-4D97-AF65-F5344CB8AC3E}">
        <p14:creationId xmlns:p14="http://schemas.microsoft.com/office/powerpoint/2010/main" val="139188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the</a:t>
            </a:r>
            <a:r>
              <a:rPr lang="en-US" baseline="0" dirty="0"/>
              <a:t> three related problems in 1D and 2D grid environments. For mapping a linear space we show that the number of moves can be bounded for single particle and n particle case.  We also examine mapping when scanning and moving have associated costs since an MRI can only do one at a time.</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3</a:t>
            </a:fld>
            <a:endParaRPr lang="en-US"/>
          </a:p>
        </p:txBody>
      </p:sp>
    </p:spTree>
    <p:extLst>
      <p:ext uri="{BB962C8B-B14F-4D97-AF65-F5344CB8AC3E}">
        <p14:creationId xmlns:p14="http://schemas.microsoft.com/office/powerpoint/2010/main" val="3260894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the</a:t>
            </a:r>
            <a:r>
              <a:rPr lang="en-US" baseline="0" dirty="0"/>
              <a:t> three related problems in 1D and 2D grid environments. For mapping a linear space we show that the number of moves can be bounded for single particle and n particle case.  We also examine mapping when scanning and moving have associated costs since an MRI can only do one at a time.</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4</a:t>
            </a:fld>
            <a:endParaRPr lang="en-US"/>
          </a:p>
        </p:txBody>
      </p:sp>
    </p:spTree>
    <p:extLst>
      <p:ext uri="{BB962C8B-B14F-4D97-AF65-F5344CB8AC3E}">
        <p14:creationId xmlns:p14="http://schemas.microsoft.com/office/powerpoint/2010/main" val="352098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performance of the algorithms depends on: map complexity such as perimeter and number of turns. The distribution of particles. And the number of particles.</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7</a:t>
            </a:fld>
            <a:endParaRPr lang="en-US"/>
          </a:p>
        </p:txBody>
      </p:sp>
    </p:spTree>
    <p:extLst>
      <p:ext uri="{BB962C8B-B14F-4D97-AF65-F5344CB8AC3E}">
        <p14:creationId xmlns:p14="http://schemas.microsoft.com/office/powerpoint/2010/main" val="2339969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2D,</a:t>
            </a:r>
            <a:r>
              <a:rPr lang="en-US" baseline="0" dirty="0"/>
              <a:t> we provide 3 algorithms of increasing complexity: random moves, a probabilistically complete  algorithm where each move is random, elect particle, where path planning is made based on proximity of an elect particle in green, to it’s closest frontier and thirdly closest frontier algorithm which exploits the proximity of a particle to a frontier cell. Planning is based on the closest frontier particle pair and it gives the shortest path of all.  We also study the worst case scenario of 2D mapping to give a holistic picture of the challenges faced in global control.</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8</a:t>
            </a:fld>
            <a:endParaRPr lang="en-US"/>
          </a:p>
        </p:txBody>
      </p:sp>
    </p:spTree>
    <p:extLst>
      <p:ext uri="{BB962C8B-B14F-4D97-AF65-F5344CB8AC3E}">
        <p14:creationId xmlns:p14="http://schemas.microsoft.com/office/powerpoint/2010/main" val="305454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simulation</a:t>
            </a:r>
            <a:r>
              <a:rPr lang="en-US" dirty="0"/>
              <a:t> analysis,</a:t>
            </a:r>
            <a:r>
              <a:rPr lang="en-US" baseline="0" dirty="0"/>
              <a:t> we compare the performance of algorithms, different distributions and different maps. All simulations were performed on map size of 5000 free cells  and repeated 100 times to obtain mean and standard deviations.   </a:t>
            </a:r>
          </a:p>
          <a:p>
            <a:r>
              <a:rPr lang="en-US" baseline="0" dirty="0"/>
              <a:t>The results obtained in this work are of significant importance in understanding the constraints and challenges in particle manipulation and set a benchmark for future work.</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11</a:t>
            </a:fld>
            <a:endParaRPr lang="en-US"/>
          </a:p>
        </p:txBody>
      </p:sp>
    </p:spTree>
    <p:extLst>
      <p:ext uri="{BB962C8B-B14F-4D97-AF65-F5344CB8AC3E}">
        <p14:creationId xmlns:p14="http://schemas.microsoft.com/office/powerpoint/2010/main" val="22769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13</a:t>
            </a:fld>
            <a:endParaRPr lang="en-US"/>
          </a:p>
        </p:txBody>
      </p:sp>
    </p:spTree>
    <p:extLst>
      <p:ext uri="{BB962C8B-B14F-4D97-AF65-F5344CB8AC3E}">
        <p14:creationId xmlns:p14="http://schemas.microsoft.com/office/powerpoint/2010/main" val="189080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969A2A1-DFC0-4270-99BA-5C13B8406B4B}"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333655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9A2A1-DFC0-4270-99BA-5C13B8406B4B}"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320854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9A2A1-DFC0-4270-99BA-5C13B8406B4B}"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81702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9A2A1-DFC0-4270-99BA-5C13B8406B4B}"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462637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969A2A1-DFC0-4270-99BA-5C13B8406B4B}"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4259910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69A2A1-DFC0-4270-99BA-5C13B8406B4B}" type="datetimeFigureOut">
              <a:rPr lang="en-US" smtClean="0"/>
              <a:t>7/24/2017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3107187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69A2A1-DFC0-4270-99BA-5C13B8406B4B}" type="datetimeFigureOut">
              <a:rPr lang="en-US" smtClean="0"/>
              <a:t>7/24/2017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1621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69A2A1-DFC0-4270-99BA-5C13B8406B4B}" type="datetimeFigureOut">
              <a:rPr lang="en-US" smtClean="0"/>
              <a:t>7/24/2017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672258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9A2A1-DFC0-4270-99BA-5C13B8406B4B}" type="datetimeFigureOut">
              <a:rPr lang="en-US" smtClean="0"/>
              <a:t>7/24/2017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488601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69A2A1-DFC0-4270-99BA-5C13B8406B4B}" type="datetimeFigureOut">
              <a:rPr lang="en-US" smtClean="0"/>
              <a:t>7/24/2017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41083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69A2A1-DFC0-4270-99BA-5C13B8406B4B}" type="datetimeFigureOut">
              <a:rPr lang="en-US" smtClean="0"/>
              <a:t>7/24/2017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883857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9A2A1-DFC0-4270-99BA-5C13B8406B4B}" type="datetimeFigureOut">
              <a:rPr lang="en-US" smtClean="0"/>
              <a:t>7/24/2017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33227-5BE3-4F44-90A3-0E8D7CB416C4}" type="slidenum">
              <a:rPr lang="en-US" smtClean="0"/>
              <a:t>‹#›</a:t>
            </a:fld>
            <a:endParaRPr lang="en-US"/>
          </a:p>
        </p:txBody>
      </p:sp>
    </p:spTree>
    <p:extLst>
      <p:ext uri="{BB962C8B-B14F-4D97-AF65-F5344CB8AC3E}">
        <p14:creationId xmlns:p14="http://schemas.microsoft.com/office/powerpoint/2010/main" val="459732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media" Target="../media/media3.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11.mp4"/><Relationship Id="rId7" Type="http://schemas.openxmlformats.org/officeDocument/2006/relationships/image" Target="../media/image11.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slideLayout" Target="../slideLayouts/slideLayout2.xml"/><Relationship Id="rId4" Type="http://schemas.microsoft.com/office/2007/relationships/media" Target="../media/media12.mp4"/></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14.mp4"/><Relationship Id="rId7" Type="http://schemas.openxmlformats.org/officeDocument/2006/relationships/notesSlide" Target="../notesSlides/notesSlide6.xml"/><Relationship Id="rId2" Type="http://schemas.microsoft.com/office/2007/relationships/media" Target="../media/media13.mp4"/><Relationship Id="rId1" Type="http://schemas.openxmlformats.org/officeDocument/2006/relationships/video" Target="NULL" TargetMode="External"/><Relationship Id="rId6" Type="http://schemas.openxmlformats.org/officeDocument/2006/relationships/slideLayout" Target="../slideLayouts/slideLayout2.xml"/><Relationship Id="rId5" Type="http://schemas.openxmlformats.org/officeDocument/2006/relationships/video" Target="../media/media15.mp4"/><Relationship Id="rId10" Type="http://schemas.openxmlformats.org/officeDocument/2006/relationships/image" Target="../media/image15.png"/><Relationship Id="rId4" Type="http://schemas.microsoft.com/office/2007/relationships/media" Target="../media/media15.mp4"/><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p4"/><Relationship Id="rId1" Type="http://schemas.openxmlformats.org/officeDocument/2006/relationships/video" Target="NULL"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500"/>
            <a:ext cx="9144000" cy="2387600"/>
          </a:xfrm>
        </p:spPr>
        <p:txBody>
          <a:bodyPr>
            <a:normAutofit fontScale="90000"/>
          </a:bodyPr>
          <a:lstStyle/>
          <a:p>
            <a:r>
              <a:rPr lang="en-US" dirty="0"/>
              <a:t>Mapping, Foraging, and Coverage with a Particle Swarm Controlled by Uniform Inputs</a:t>
            </a:r>
          </a:p>
        </p:txBody>
      </p:sp>
      <p:sp>
        <p:nvSpPr>
          <p:cNvPr id="3" name="Subtitle 2"/>
          <p:cNvSpPr>
            <a:spLocks noGrp="1"/>
          </p:cNvSpPr>
          <p:nvPr>
            <p:ph type="subTitle" idx="1"/>
          </p:nvPr>
        </p:nvSpPr>
        <p:spPr>
          <a:xfrm>
            <a:off x="1524000" y="2517602"/>
            <a:ext cx="9144000" cy="1655762"/>
          </a:xfrm>
        </p:spPr>
        <p:txBody>
          <a:bodyPr/>
          <a:lstStyle/>
          <a:p>
            <a:r>
              <a:rPr lang="en-US" dirty="0"/>
              <a:t>Arun </a:t>
            </a:r>
            <a:r>
              <a:rPr lang="en-US" dirty="0" err="1"/>
              <a:t>Mahadev</a:t>
            </a:r>
            <a:r>
              <a:rPr lang="en-US" dirty="0"/>
              <a:t>, Dominik </a:t>
            </a:r>
            <a:r>
              <a:rPr lang="en-US" dirty="0" err="1"/>
              <a:t>Krupke</a:t>
            </a:r>
            <a:r>
              <a:rPr lang="en-US" dirty="0"/>
              <a:t>, </a:t>
            </a:r>
            <a:r>
              <a:rPr lang="en-US" dirty="0" err="1"/>
              <a:t>Sándor</a:t>
            </a:r>
            <a:r>
              <a:rPr lang="en-US" dirty="0"/>
              <a:t> P. </a:t>
            </a:r>
            <a:r>
              <a:rPr lang="en-US" dirty="0" err="1"/>
              <a:t>Fekete</a:t>
            </a:r>
            <a:r>
              <a:rPr lang="en-US" dirty="0"/>
              <a:t> and Aaron T. Becker</a:t>
            </a:r>
          </a:p>
        </p:txBody>
      </p:sp>
      <p:pic>
        <p:nvPicPr>
          <p:cNvPr id="4" name="Closest frontier 500_100">
            <a:hlinkClick r:id="" action="ppaction://media"/>
          </p:cNvPr>
          <p:cNvPicPr>
            <a:picLocks noChangeAspect="1"/>
          </p:cNvPicPr>
          <p:nvPr>
            <a:videoFile r:link="rId1"/>
            <p:extLst>
              <p:ext uri="{DAA4B4D4-6D71-4841-9C94-3DE7FCFB9230}">
                <p14:media xmlns:p14="http://schemas.microsoft.com/office/powerpoint/2010/main" r:embed="rId2">
                  <p14:trim end="12254.3"/>
                </p14:media>
              </p:ext>
            </p:extLst>
          </p:nvPr>
        </p:nvPicPr>
        <p:blipFill>
          <a:blip r:embed="rId7"/>
          <a:stretch>
            <a:fillRect/>
          </a:stretch>
        </p:blipFill>
        <p:spPr>
          <a:xfrm>
            <a:off x="-665959" y="3095287"/>
            <a:ext cx="4968816" cy="3734447"/>
          </a:xfrm>
          <a:prstGeom prst="rect">
            <a:avLst/>
          </a:prstGeom>
        </p:spPr>
      </p:pic>
      <p:pic>
        <p:nvPicPr>
          <p:cNvPr id="5" name="foraging500_100">
            <a:hlinkClick r:id="" action="ppaction://media"/>
          </p:cNvPr>
          <p:cNvPicPr>
            <a:picLocks noChangeAspect="1"/>
          </p:cNvPicPr>
          <p:nvPr>
            <a:videoFile r:link="rId1"/>
            <p:extLst>
              <p:ext uri="{DAA4B4D4-6D71-4841-9C94-3DE7FCFB9230}">
                <p14:media xmlns:p14="http://schemas.microsoft.com/office/powerpoint/2010/main" r:embed="rId3">
                  <p14:trim end="0.3"/>
                </p14:media>
              </p:ext>
            </p:extLst>
          </p:nvPr>
        </p:nvPicPr>
        <p:blipFill>
          <a:blip r:embed="rId8"/>
          <a:stretch>
            <a:fillRect/>
          </a:stretch>
        </p:blipFill>
        <p:spPr>
          <a:xfrm>
            <a:off x="7710905" y="3095287"/>
            <a:ext cx="4969404" cy="3734447"/>
          </a:xfrm>
          <a:prstGeom prst="rect">
            <a:avLst/>
          </a:prstGeom>
        </p:spPr>
      </p:pic>
      <p:pic>
        <p:nvPicPr>
          <p:cNvPr id="6" name="coverage_500_101">
            <a:hlinkClick r:id="" action="ppaction://media"/>
          </p:cNvPr>
          <p:cNvPicPr>
            <a:picLocks noChangeAspect="1"/>
          </p:cNvPicPr>
          <p:nvPr>
            <a:videoFile r:link="rId1"/>
            <p:extLst>
              <p:ext uri="{DAA4B4D4-6D71-4841-9C94-3DE7FCFB9230}">
                <p14:media xmlns:p14="http://schemas.microsoft.com/office/powerpoint/2010/main" r:embed="rId4">
                  <p14:trim end="0.6333"/>
                </p14:media>
              </p:ext>
            </p:extLst>
          </p:nvPr>
        </p:nvPicPr>
        <p:blipFill>
          <a:blip r:embed="rId9"/>
          <a:stretch>
            <a:fillRect/>
          </a:stretch>
        </p:blipFill>
        <p:spPr>
          <a:xfrm>
            <a:off x="3626653" y="3112207"/>
            <a:ext cx="4946888" cy="3717527"/>
          </a:xfrm>
          <a:prstGeom prst="rect">
            <a:avLst/>
          </a:prstGeom>
        </p:spPr>
      </p:pic>
    </p:spTree>
    <p:extLst>
      <p:ext uri="{BB962C8B-B14F-4D97-AF65-F5344CB8AC3E}">
        <p14:creationId xmlns:p14="http://schemas.microsoft.com/office/powerpoint/2010/main" val="31278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9" fill="hold"/>
                                        <p:tgtEl>
                                          <p:spTgt spid="4"/>
                                        </p:tgtEl>
                                      </p:cBhvr>
                                    </p:cmd>
                                  </p:childTnLst>
                                </p:cTn>
                              </p:par>
                              <p:par>
                                <p:cTn id="7" presetID="1" presetClass="mediacall" presetSubtype="0" fill="hold" nodeType="withEffect">
                                  <p:stCondLst>
                                    <p:cond delay="0"/>
                                  </p:stCondLst>
                                  <p:childTnLst>
                                    <p:cmd type="call" cmd="playFrom(0.0)">
                                      <p:cBhvr>
                                        <p:cTn id="8" dur="15266" fill="hold"/>
                                        <p:tgtEl>
                                          <p:spTgt spid="6"/>
                                        </p:tgtEl>
                                      </p:cBhvr>
                                    </p:cmd>
                                  </p:childTnLst>
                                </p:cTn>
                              </p:par>
                              <p:par>
                                <p:cTn id="9" presetID="1" presetClass="mediacall" presetSubtype="0" fill="hold" nodeType="withEffect">
                                  <p:stCondLst>
                                    <p:cond delay="0"/>
                                  </p:stCondLst>
                                  <p:childTnLst>
                                    <p:cmd type="call" cmd="playFrom(0.0)">
                                      <p:cBhvr>
                                        <p:cTn id="10" dur="7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6"/>
                </p:tgtEl>
              </p:cMediaNode>
            </p:video>
            <p:video>
              <p:cMediaNode vol="80000">
                <p:cTn id="13"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072" y="0"/>
            <a:ext cx="10515600" cy="1325563"/>
          </a:xfrm>
        </p:spPr>
        <p:txBody>
          <a:bodyPr/>
          <a:lstStyle/>
          <a:p>
            <a:r>
              <a:rPr lang="en-US" dirty="0"/>
              <a:t>Number of particles</a:t>
            </a:r>
          </a:p>
        </p:txBody>
      </p:sp>
      <p:pic>
        <p:nvPicPr>
          <p:cNvPr id="4" name="Closest frontier 501_1">
            <a:hlinkClick r:id="" action="ppaction://media"/>
          </p:cNvPr>
          <p:cNvPicPr>
            <a:picLocks noGrp="1" noChangeAspect="1"/>
          </p:cNvPicPr>
          <p:nvPr>
            <p:ph idx="1"/>
            <a:videoFile r:link="rId1"/>
            <p:extLst>
              <p:ext uri="{DAA4B4D4-6D71-4841-9C94-3DE7FCFB9230}">
                <p14:media xmlns:p14="http://schemas.microsoft.com/office/powerpoint/2010/main" r:embed="rId2">
                  <p14:trim end="16199.9666"/>
                </p14:media>
              </p:ext>
            </p:extLst>
          </p:nvPr>
        </p:nvPicPr>
        <p:blipFill>
          <a:blip r:embed="rId6"/>
          <a:stretch>
            <a:fillRect/>
          </a:stretch>
        </p:blipFill>
        <p:spPr>
          <a:xfrm>
            <a:off x="274320" y="1324769"/>
            <a:ext cx="4270375" cy="4351338"/>
          </a:xfrm>
        </p:spPr>
      </p:pic>
      <p:pic>
        <p:nvPicPr>
          <p:cNvPr id="3" name="Closest frontier 500_300">
            <a:hlinkClick r:id="" action="ppaction://media"/>
          </p:cNvPr>
          <p:cNvPicPr>
            <a:picLocks noChangeAspect="1"/>
          </p:cNvPicPr>
          <p:nvPr>
            <a:videoFile r:link="rId1"/>
            <p:extLst>
              <p:ext uri="{DAA4B4D4-6D71-4841-9C94-3DE7FCFB9230}">
                <p14:media xmlns:p14="http://schemas.microsoft.com/office/powerpoint/2010/main" r:embed="rId3">
                  <p14:trim end="1099.9666"/>
                </p14:media>
              </p:ext>
            </p:extLst>
          </p:nvPr>
        </p:nvPicPr>
        <p:blipFill>
          <a:blip r:embed="rId7"/>
          <a:stretch>
            <a:fillRect/>
          </a:stretch>
        </p:blipFill>
        <p:spPr>
          <a:xfrm>
            <a:off x="7776418" y="1324769"/>
            <a:ext cx="4324142" cy="4351338"/>
          </a:xfrm>
          <a:prstGeom prst="rect">
            <a:avLst/>
          </a:prstGeom>
        </p:spPr>
      </p:pic>
      <p:pic>
        <p:nvPicPr>
          <p:cNvPr id="7" name="Closest frontier 5000_200">
            <a:hlinkClick r:id="" action="ppaction://media"/>
          </p:cNvPr>
          <p:cNvPicPr>
            <a:picLocks noChangeAspect="1"/>
          </p:cNvPicPr>
          <p:nvPr>
            <a:videoFile r:link="rId1"/>
            <p:extLst>
              <p:ext uri="{DAA4B4D4-6D71-4841-9C94-3DE7FCFB9230}">
                <p14:media xmlns:p14="http://schemas.microsoft.com/office/powerpoint/2010/main" r:embed="rId4">
                  <p14:trim end="6166.6333"/>
                </p14:media>
              </p:ext>
            </p:extLst>
          </p:nvPr>
        </p:nvPicPr>
        <p:blipFill>
          <a:blip r:embed="rId8"/>
          <a:stretch>
            <a:fillRect/>
          </a:stretch>
        </p:blipFill>
        <p:spPr>
          <a:xfrm>
            <a:off x="4021072" y="1324769"/>
            <a:ext cx="4270758" cy="4351338"/>
          </a:xfrm>
          <a:prstGeom prst="rect">
            <a:avLst/>
          </a:prstGeom>
        </p:spPr>
      </p:pic>
    </p:spTree>
    <p:extLst>
      <p:ext uri="{BB962C8B-B14F-4D97-AF65-F5344CB8AC3E}">
        <p14:creationId xmlns:p14="http://schemas.microsoft.com/office/powerpoint/2010/main" val="294836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4"/>
                                        </p:tgtEl>
                                      </p:cBhvr>
                                    </p:cmd>
                                  </p:childTnLst>
                                </p:cTn>
                              </p:par>
                              <p:par>
                                <p:cTn id="7" presetID="1" presetClass="mediacall" presetSubtype="0" fill="hold" nodeType="withEffect">
                                  <p:stCondLst>
                                    <p:cond delay="0"/>
                                  </p:stCondLst>
                                  <p:childTnLst>
                                    <p:cmd type="call" cmd="playFrom(0.0)">
                                      <p:cBhvr>
                                        <p:cTn id="8" dur="5500" fill="hold"/>
                                        <p:tgtEl>
                                          <p:spTgt spid="3"/>
                                        </p:tgtEl>
                                      </p:cBhvr>
                                    </p:cmd>
                                  </p:childTnLst>
                                </p:cTn>
                              </p:par>
                              <p:par>
                                <p:cTn id="9" presetID="1" presetClass="mediacall" presetSubtype="0" fill="hold" nodeType="withEffect">
                                  <p:stCondLst>
                                    <p:cond delay="0"/>
                                  </p:stCondLst>
                                  <p:childTnLst>
                                    <p:cmd type="call" cmd="playFrom(0.0)">
                                      <p:cBhvr>
                                        <p:cTn id="10" dur="5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3"/>
                </p:tgtEl>
              </p:cMediaNode>
            </p:video>
            <p:video>
              <p:cMediaNode vol="80000">
                <p:cTn id="13"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floodfill_501_15">
            <a:hlinkClick r:id="" action="ppaction://media"/>
          </p:cNvPr>
          <p:cNvPicPr>
            <a:picLocks noGrp="1" noChangeAspect="1"/>
          </p:cNvPicPr>
          <p:nvPr>
            <p:ph idx="1"/>
            <a:videoFile r:link="rId1"/>
            <p:extLst>
              <p:ext uri="{DAA4B4D4-6D71-4841-9C94-3DE7FCFB9230}">
                <p14:media xmlns:p14="http://schemas.microsoft.com/office/powerpoint/2010/main" r:embed="rId2">
                  <p14:trim end="26811.9333"/>
                </p14:media>
              </p:ext>
            </p:extLst>
          </p:nvPr>
        </p:nvPicPr>
        <p:blipFill>
          <a:blip r:embed="rId8"/>
          <a:stretch>
            <a:fillRect/>
          </a:stretch>
        </p:blipFill>
        <p:spPr>
          <a:xfrm>
            <a:off x="3412394" y="1601471"/>
            <a:ext cx="4913926" cy="3692758"/>
          </a:xfrm>
        </p:spPr>
      </p:pic>
      <p:pic>
        <p:nvPicPr>
          <p:cNvPr id="7" name="regionfill_504_15">
            <a:hlinkClick r:id="" action="ppaction://media"/>
          </p:cNvPr>
          <p:cNvPicPr>
            <a:picLocks noChangeAspect="1"/>
          </p:cNvPicPr>
          <p:nvPr>
            <a:videoFile r:link="rId1"/>
            <p:extLst>
              <p:ext uri="{DAA4B4D4-6D71-4841-9C94-3DE7FCFB9230}">
                <p14:media xmlns:p14="http://schemas.microsoft.com/office/powerpoint/2010/main" r:embed="rId3">
                  <p14:trim end="20875.9666"/>
                </p14:media>
              </p:ext>
            </p:extLst>
          </p:nvPr>
        </p:nvPicPr>
        <p:blipFill>
          <a:blip r:embed="rId9"/>
          <a:stretch>
            <a:fillRect/>
          </a:stretch>
        </p:blipFill>
        <p:spPr>
          <a:xfrm>
            <a:off x="-515818" y="1601472"/>
            <a:ext cx="4913927" cy="3692757"/>
          </a:xfrm>
          <a:prstGeom prst="rect">
            <a:avLst/>
          </a:prstGeom>
        </p:spPr>
      </p:pic>
      <p:pic>
        <p:nvPicPr>
          <p:cNvPr id="8" name="Closest frontier 501_15">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7629275" y="1601471"/>
            <a:ext cx="4913928" cy="3692758"/>
          </a:xfrm>
          <a:prstGeom prst="rect">
            <a:avLst/>
          </a:prstGeom>
        </p:spPr>
      </p:pic>
      <p:sp>
        <p:nvSpPr>
          <p:cNvPr id="9" name="Title 1"/>
          <p:cNvSpPr>
            <a:spLocks noGrp="1"/>
          </p:cNvSpPr>
          <p:nvPr>
            <p:ph type="title"/>
          </p:nvPr>
        </p:nvSpPr>
        <p:spPr>
          <a:xfrm>
            <a:off x="263035" y="275907"/>
            <a:ext cx="13945334" cy="1325563"/>
          </a:xfrm>
        </p:spPr>
        <p:txBody>
          <a:bodyPr/>
          <a:lstStyle/>
          <a:p>
            <a:r>
              <a:rPr lang="en-US" dirty="0"/>
              <a:t>    Region Fill              Flood Fill              Uniform Fill</a:t>
            </a:r>
          </a:p>
        </p:txBody>
      </p:sp>
    </p:spTree>
    <p:extLst>
      <p:ext uri="{BB962C8B-B14F-4D97-AF65-F5344CB8AC3E}">
        <p14:creationId xmlns:p14="http://schemas.microsoft.com/office/powerpoint/2010/main" val="46608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8" fill="hold"/>
                                        <p:tgtEl>
                                          <p:spTgt spid="6"/>
                                        </p:tgtEl>
                                      </p:cBhvr>
                                    </p:cmd>
                                  </p:childTnLst>
                                </p:cTn>
                              </p:par>
                              <p:par>
                                <p:cTn id="7" presetID="1" presetClass="mediacall" presetSubtype="0" fill="hold" nodeType="withEffect">
                                  <p:stCondLst>
                                    <p:cond delay="0"/>
                                  </p:stCondLst>
                                  <p:childTnLst>
                                    <p:cmd type="call" cmd="playFrom(0.0)">
                                      <p:cBhvr>
                                        <p:cTn id="8" dur="6224" fill="hold"/>
                                        <p:tgtEl>
                                          <p:spTgt spid="7"/>
                                        </p:tgtEl>
                                      </p:cBhvr>
                                    </p:cmd>
                                  </p:childTnLst>
                                </p:cTn>
                              </p:par>
                              <p:par>
                                <p:cTn id="9" presetID="1" presetClass="mediacall" presetSubtype="0" fill="hold" nodeType="withEffect">
                                  <p:stCondLst>
                                    <p:cond delay="0"/>
                                  </p:stCondLst>
                                  <p:childTnLst>
                                    <p:cmd type="call" cmd="playFrom(0.0)">
                                      <p:cBhvr>
                                        <p:cTn id="10" dur="64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video>
              <p:cMediaNode vol="80000">
                <p:cTn id="12" fill="hold" display="0">
                  <p:stCondLst>
                    <p:cond delay="indefinite"/>
                  </p:stCondLst>
                </p:cTn>
                <p:tgtEl>
                  <p:spTgt spid="7"/>
                </p:tgtEl>
              </p:cMediaNode>
            </p:video>
            <p:video>
              <p:cMediaNode vol="80000">
                <p:cTn id="13"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verage_5022_20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33592" y="1127552"/>
            <a:ext cx="9124816" cy="6858000"/>
          </a:xfrm>
        </p:spPr>
      </p:pic>
      <p:sp>
        <p:nvSpPr>
          <p:cNvPr id="5" name="Title 1"/>
          <p:cNvSpPr txBox="1">
            <a:spLocks/>
          </p:cNvSpPr>
          <p:nvPr/>
        </p:nvSpPr>
        <p:spPr>
          <a:xfrm>
            <a:off x="4235299" y="23446"/>
            <a:ext cx="41115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Empty Rectangle</a:t>
            </a:r>
          </a:p>
        </p:txBody>
      </p:sp>
    </p:spTree>
    <p:extLst>
      <p:ext uri="{BB962C8B-B14F-4D97-AF65-F5344CB8AC3E}">
        <p14:creationId xmlns:p14="http://schemas.microsoft.com/office/powerpoint/2010/main" val="4509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coverage_700_20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5407" y="696702"/>
            <a:ext cx="9041186" cy="6794344"/>
          </a:xfrm>
          <a:prstGeom prst="rect">
            <a:avLst/>
          </a:prstGeom>
        </p:spPr>
      </p:pic>
      <p:sp>
        <p:nvSpPr>
          <p:cNvPr id="11" name="Title 1"/>
          <p:cNvSpPr txBox="1">
            <a:spLocks/>
          </p:cNvSpPr>
          <p:nvPr/>
        </p:nvSpPr>
        <p:spPr>
          <a:xfrm>
            <a:off x="5358793" y="-1318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H-tree</a:t>
            </a:r>
          </a:p>
        </p:txBody>
      </p:sp>
    </p:spTree>
    <p:extLst>
      <p:ext uri="{BB962C8B-B14F-4D97-AF65-F5344CB8AC3E}">
        <p14:creationId xmlns:p14="http://schemas.microsoft.com/office/powerpoint/2010/main" val="27005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verage_6000_20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63253" y="633046"/>
            <a:ext cx="9124816" cy="6858000"/>
          </a:xfrm>
        </p:spPr>
      </p:pic>
      <p:sp>
        <p:nvSpPr>
          <p:cNvPr id="6" name="Title 1"/>
          <p:cNvSpPr>
            <a:spLocks noGrp="1"/>
          </p:cNvSpPr>
          <p:nvPr>
            <p:ph type="title"/>
          </p:nvPr>
        </p:nvSpPr>
        <p:spPr>
          <a:xfrm>
            <a:off x="4648875" y="-170412"/>
            <a:ext cx="10515600" cy="1325563"/>
          </a:xfrm>
        </p:spPr>
        <p:txBody>
          <a:bodyPr/>
          <a:lstStyle/>
          <a:p>
            <a:r>
              <a:rPr lang="en-US" dirty="0"/>
              <a:t>Complex Map</a:t>
            </a:r>
          </a:p>
        </p:txBody>
      </p:sp>
    </p:spTree>
    <p:extLst>
      <p:ext uri="{BB962C8B-B14F-4D97-AF65-F5344CB8AC3E}">
        <p14:creationId xmlns:p14="http://schemas.microsoft.com/office/powerpoint/2010/main" val="33721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5" name="Closest frontier 501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30500" y="0"/>
            <a:ext cx="6731000" cy="6858000"/>
          </a:xfrm>
          <a:prstGeom prst="rect">
            <a:avLst/>
          </a:prstGeom>
        </p:spPr>
      </p:pic>
    </p:spTree>
    <p:extLst>
      <p:ext uri="{BB962C8B-B14F-4D97-AF65-F5344CB8AC3E}">
        <p14:creationId xmlns:p14="http://schemas.microsoft.com/office/powerpoint/2010/main" val="305068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1D moves boun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44675" y="0"/>
            <a:ext cx="12192276" cy="6858000"/>
          </a:xfrm>
        </p:spPr>
      </p:pic>
      <p:sp>
        <p:nvSpPr>
          <p:cNvPr id="8" name="Title 1"/>
          <p:cNvSpPr>
            <a:spLocks noGrp="1"/>
          </p:cNvSpPr>
          <p:nvPr>
            <p:ph type="title"/>
          </p:nvPr>
        </p:nvSpPr>
        <p:spPr>
          <a:xfrm>
            <a:off x="1914612" y="856620"/>
            <a:ext cx="8146733" cy="533400"/>
          </a:xfrm>
        </p:spPr>
        <p:txBody>
          <a:bodyPr>
            <a:normAutofit fontScale="90000"/>
          </a:bodyPr>
          <a:lstStyle/>
          <a:p>
            <a:endParaRPr lang="en-US" dirty="0"/>
          </a:p>
        </p:txBody>
      </p:sp>
      <p:sp>
        <p:nvSpPr>
          <p:cNvPr id="14" name="Rectangle 13"/>
          <p:cNvSpPr/>
          <p:nvPr/>
        </p:nvSpPr>
        <p:spPr>
          <a:xfrm>
            <a:off x="1970811" y="1112032"/>
            <a:ext cx="388590" cy="380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Title 1"/>
          <p:cNvSpPr txBox="1">
            <a:spLocks/>
          </p:cNvSpPr>
          <p:nvPr/>
        </p:nvSpPr>
        <p:spPr>
          <a:xfrm>
            <a:off x="2415600" y="-2022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1D mapping 1 particle</a:t>
            </a:r>
          </a:p>
        </p:txBody>
      </p:sp>
    </p:spTree>
    <p:extLst>
      <p:ext uri="{BB962C8B-B14F-4D97-AF65-F5344CB8AC3E}">
        <p14:creationId xmlns:p14="http://schemas.microsoft.com/office/powerpoint/2010/main" val="9307930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6"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d n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8160" y="0"/>
            <a:ext cx="12192276" cy="6858000"/>
          </a:xfrm>
        </p:spPr>
      </p:pic>
      <p:sp>
        <p:nvSpPr>
          <p:cNvPr id="8" name="Title 1"/>
          <p:cNvSpPr>
            <a:spLocks noGrp="1"/>
          </p:cNvSpPr>
          <p:nvPr>
            <p:ph type="title"/>
          </p:nvPr>
        </p:nvSpPr>
        <p:spPr>
          <a:xfrm>
            <a:off x="1914612" y="856620"/>
            <a:ext cx="8146733" cy="533400"/>
          </a:xfrm>
        </p:spPr>
        <p:txBody>
          <a:bodyPr>
            <a:normAutofit fontScale="90000"/>
          </a:bodyPr>
          <a:lstStyle/>
          <a:p>
            <a:endParaRPr lang="en-US" dirty="0"/>
          </a:p>
        </p:txBody>
      </p:sp>
      <p:sp>
        <p:nvSpPr>
          <p:cNvPr id="14" name="Rectangle 13"/>
          <p:cNvSpPr/>
          <p:nvPr/>
        </p:nvSpPr>
        <p:spPr>
          <a:xfrm>
            <a:off x="1970811" y="1112032"/>
            <a:ext cx="388590" cy="380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Title 1"/>
          <p:cNvSpPr txBox="1">
            <a:spLocks/>
          </p:cNvSpPr>
          <p:nvPr/>
        </p:nvSpPr>
        <p:spPr>
          <a:xfrm>
            <a:off x="730178" y="-1395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Linear 1D mapping </a:t>
            </a:r>
            <a:r>
              <a:rPr lang="en-US" i="1" dirty="0"/>
              <a:t>n</a:t>
            </a:r>
            <a:r>
              <a:rPr lang="en-US" dirty="0"/>
              <a:t> particles</a:t>
            </a:r>
          </a:p>
        </p:txBody>
      </p:sp>
    </p:spTree>
    <p:extLst>
      <p:ext uri="{BB962C8B-B14F-4D97-AF65-F5344CB8AC3E}">
        <p14:creationId xmlns:p14="http://schemas.microsoft.com/office/powerpoint/2010/main" val="334619558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1D scanningmapp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915" y="44544"/>
            <a:ext cx="12113085" cy="6813456"/>
          </a:xfrm>
        </p:spPr>
      </p:pic>
    </p:spTree>
    <p:extLst>
      <p:ext uri="{BB962C8B-B14F-4D97-AF65-F5344CB8AC3E}">
        <p14:creationId xmlns:p14="http://schemas.microsoft.com/office/powerpoint/2010/main" val="86624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3398" y="-291368"/>
            <a:ext cx="10515600" cy="1325563"/>
          </a:xfrm>
        </p:spPr>
        <p:txBody>
          <a:bodyPr/>
          <a:lstStyle/>
          <a:p>
            <a:r>
              <a:rPr lang="en-US" dirty="0"/>
              <a:t>Random Moves</a:t>
            </a:r>
          </a:p>
        </p:txBody>
      </p:sp>
      <p:pic>
        <p:nvPicPr>
          <p:cNvPr id="4" name="random_500_107">
            <a:hlinkClick r:id="" action="ppaction://media"/>
          </p:cNvPr>
          <p:cNvPicPr>
            <a:picLocks noGrp="1" noChangeAspect="1"/>
          </p:cNvPicPr>
          <p:nvPr>
            <p:ph idx="1"/>
            <a:videoFile r:link="rId1"/>
            <p:extLst>
              <p:ext uri="{DAA4B4D4-6D71-4841-9C94-3DE7FCFB9230}">
                <p14:media xmlns:p14="http://schemas.microsoft.com/office/powerpoint/2010/main" r:embed="rId2">
                  <p14:trim end="4274.9666"/>
                </p14:media>
              </p:ext>
            </p:extLst>
          </p:nvPr>
        </p:nvPicPr>
        <p:blipFill>
          <a:blip r:embed="rId4"/>
          <a:stretch>
            <a:fillRect/>
          </a:stretch>
        </p:blipFill>
        <p:spPr>
          <a:xfrm>
            <a:off x="2730801" y="656488"/>
            <a:ext cx="6730397" cy="6858000"/>
          </a:xfrm>
        </p:spPr>
      </p:pic>
    </p:spTree>
    <p:extLst>
      <p:ext uri="{BB962C8B-B14F-4D97-AF65-F5344CB8AC3E}">
        <p14:creationId xmlns:p14="http://schemas.microsoft.com/office/powerpoint/2010/main" val="344689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elect 500_101">
            <a:hlinkClick r:id="" action="ppaction://media"/>
          </p:cNvPr>
          <p:cNvPicPr>
            <a:picLocks noGrp="1" noChangeAspect="1"/>
          </p:cNvPicPr>
          <p:nvPr>
            <p:ph idx="1"/>
            <a:videoFile r:link="rId1"/>
            <p:extLst>
              <p:ext uri="{DAA4B4D4-6D71-4841-9C94-3DE7FCFB9230}">
                <p14:media xmlns:p14="http://schemas.microsoft.com/office/powerpoint/2010/main" r:embed="rId2">
                  <p14:trim end="23311.2666"/>
                </p14:media>
              </p:ext>
            </p:extLst>
          </p:nvPr>
        </p:nvPicPr>
        <p:blipFill>
          <a:blip r:embed="rId5"/>
          <a:stretch>
            <a:fillRect/>
          </a:stretch>
        </p:blipFill>
        <p:spPr>
          <a:xfrm>
            <a:off x="2730801" y="679938"/>
            <a:ext cx="6730397" cy="6858000"/>
          </a:xfrm>
        </p:spPr>
      </p:pic>
      <p:sp>
        <p:nvSpPr>
          <p:cNvPr id="5" name="Title 1"/>
          <p:cNvSpPr txBox="1">
            <a:spLocks/>
          </p:cNvSpPr>
          <p:nvPr/>
        </p:nvSpPr>
        <p:spPr>
          <a:xfrm>
            <a:off x="4695767" y="-1402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Elect Particle</a:t>
            </a:r>
          </a:p>
        </p:txBody>
      </p:sp>
    </p:spTree>
    <p:extLst>
      <p:ext uri="{BB962C8B-B14F-4D97-AF65-F5344CB8AC3E}">
        <p14:creationId xmlns:p14="http://schemas.microsoft.com/office/powerpoint/2010/main" val="362984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8" name="Title 1"/>
          <p:cNvSpPr txBox="1">
            <a:spLocks/>
          </p:cNvSpPr>
          <p:nvPr/>
        </p:nvSpPr>
        <p:spPr>
          <a:xfrm>
            <a:off x="4203398" y="-1152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Closest Frontier</a:t>
            </a:r>
          </a:p>
        </p:txBody>
      </p:sp>
      <p:pic>
        <p:nvPicPr>
          <p:cNvPr id="4" name="Closest frontier 501_1">
            <a:hlinkClick r:id="" action="ppaction://media"/>
          </p:cNvPr>
          <p:cNvPicPr>
            <a:picLocks noGrp="1" noChangeAspect="1"/>
          </p:cNvPicPr>
          <p:nvPr>
            <p:ph idx="1"/>
            <a:videoFile r:link="rId1"/>
            <p:extLst>
              <p:ext uri="{DAA4B4D4-6D71-4841-9C94-3DE7FCFB9230}">
                <p14:media xmlns:p14="http://schemas.microsoft.com/office/powerpoint/2010/main" r:embed="rId2">
                  <p14:trim end="5510.9666"/>
                </p14:media>
              </p:ext>
            </p:extLst>
          </p:nvPr>
        </p:nvPicPr>
        <p:blipFill>
          <a:blip r:embed="rId5"/>
          <a:stretch>
            <a:fillRect/>
          </a:stretch>
        </p:blipFill>
        <p:spPr>
          <a:xfrm>
            <a:off x="2730801" y="730408"/>
            <a:ext cx="6730397" cy="6858000"/>
          </a:xfrm>
        </p:spPr>
      </p:pic>
    </p:spTree>
    <p:extLst>
      <p:ext uri="{BB962C8B-B14F-4D97-AF65-F5344CB8AC3E}">
        <p14:creationId xmlns:p14="http://schemas.microsoft.com/office/powerpoint/2010/main" val="247076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2D worst cas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6504" y="0"/>
            <a:ext cx="12561239" cy="7065537"/>
          </a:xfrm>
        </p:spPr>
      </p:pic>
    </p:spTree>
    <p:extLst>
      <p:ext uri="{BB962C8B-B14F-4D97-AF65-F5344CB8AC3E}">
        <p14:creationId xmlns:p14="http://schemas.microsoft.com/office/powerpoint/2010/main" val="291898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TotalTime>
  <Words>444</Words>
  <Application>Microsoft Office PowerPoint</Application>
  <PresentationFormat>Widescreen</PresentationFormat>
  <Paragraphs>26</Paragraphs>
  <Slides>14</Slides>
  <Notes>7</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Mapping, Foraging, and Coverage with a Particle Swarm Controlled by Uniform Inputs</vt:lpstr>
      <vt:lpstr>PowerPoint Presentation</vt:lpstr>
      <vt:lpstr>PowerPoint Presentation</vt:lpstr>
      <vt:lpstr>PowerPoint Presentation</vt:lpstr>
      <vt:lpstr>PowerPoint Presentation</vt:lpstr>
      <vt:lpstr>Random Moves</vt:lpstr>
      <vt:lpstr>PowerPoint Presentation</vt:lpstr>
      <vt:lpstr>PowerPoint Presentation</vt:lpstr>
      <vt:lpstr>PowerPoint Presentation</vt:lpstr>
      <vt:lpstr>Number of particles</vt:lpstr>
      <vt:lpstr>    Region Fill              Flood Fill              Uniform Fill</vt:lpstr>
      <vt:lpstr>PowerPoint Presentation</vt:lpstr>
      <vt:lpstr>PowerPoint Presentation</vt:lpstr>
      <vt:lpstr>Complex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Foraging, and Coverage with a Particle Swarm Controlled by Uniform Inputs</dc:title>
  <dc:creator>Arun</dc:creator>
  <cp:lastModifiedBy>Arun</cp:lastModifiedBy>
  <cp:revision>61</cp:revision>
  <dcterms:created xsi:type="dcterms:W3CDTF">2017-03-04T21:32:35Z</dcterms:created>
  <dcterms:modified xsi:type="dcterms:W3CDTF">2017-07-24T20:04:20Z</dcterms:modified>
</cp:coreProperties>
</file>